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79" r:id="rId3"/>
    <p:sldId id="257" r:id="rId4"/>
    <p:sldId id="258" r:id="rId5"/>
    <p:sldId id="259" r:id="rId6"/>
    <p:sldId id="260" r:id="rId7"/>
    <p:sldId id="280" r:id="rId8"/>
    <p:sldId id="261" r:id="rId9"/>
    <p:sldId id="281" r:id="rId10"/>
    <p:sldId id="283" r:id="rId11"/>
    <p:sldId id="284" r:id="rId12"/>
    <p:sldId id="282" r:id="rId13"/>
  </p:sldIdLst>
  <p:sldSz cx="9144000" cy="6858000" type="screen4x3"/>
  <p:notesSz cx="6757988" cy="98663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3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28937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27462" y="0"/>
            <a:ext cx="2928937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2812" y="739775"/>
            <a:ext cx="4933950" cy="37004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1012"/>
            <a:ext cx="2928937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27462" y="9371012"/>
            <a:ext cx="2928937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76275" y="4686300"/>
            <a:ext cx="5405437" cy="44402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 rot="5400000">
            <a:off x="4732337" y="2171703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3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3575051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2"/>
          </p:nvPr>
        </p:nvSpPr>
        <p:spPr>
          <a:xfrm>
            <a:off x="457200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4914900" y="5311776"/>
            <a:ext cx="3771900" cy="154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pic>
        <p:nvPicPr>
          <p:cNvPr id="96" name="Google Shape;96;p14" descr="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9050" y="1191986"/>
            <a:ext cx="9144000" cy="43960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0" y="2000250"/>
            <a:ext cx="9001125" cy="919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4400"/>
              <a:buFont typeface="Times New Roman"/>
              <a:buNone/>
            </a:pPr>
            <a:br>
              <a:rPr lang="ru-RU" sz="4400" b="1" i="0" u="none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ru-RU" sz="4400" b="1" i="0" u="none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-RU" sz="2400" b="1" i="0" u="none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Стратегическое направление деятельности предприятия гостиничного сервиса для реализации бизнес-плана</a:t>
            </a:r>
            <a:endParaRPr sz="2400" dirty="0">
              <a:solidFill>
                <a:srgbClr val="92D050"/>
              </a:solidFill>
            </a:endParaRP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19050" y="89807"/>
            <a:ext cx="9124949" cy="519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1600"/>
              <a:buFont typeface="Times New Roman"/>
              <a:buNone/>
            </a:pPr>
            <a:r>
              <a:rPr lang="ru-RU" dirty="0">
                <a:solidFill>
                  <a:srgbClr val="FFC000"/>
                </a:solidFill>
              </a:rPr>
              <a:t>Саянский техникум </a:t>
            </a:r>
            <a:r>
              <a:rPr lang="ru-RU" dirty="0" err="1">
                <a:solidFill>
                  <a:srgbClr val="FFC000"/>
                </a:solidFill>
              </a:rPr>
              <a:t>Стэми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908175" y="1270000"/>
            <a:ext cx="5976937" cy="71437"/>
          </a:xfrm>
          <a:prstGeom prst="rect">
            <a:avLst/>
          </a:prstGeom>
          <a:solidFill>
            <a:srgbClr val="3A73B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5061856" y="5588000"/>
            <a:ext cx="3758293" cy="936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Arial"/>
              <a:buNone/>
            </a:pPr>
            <a:r>
              <a:rPr lang="ru-RU" dirty="0">
                <a:solidFill>
                  <a:srgbClr val="92D050"/>
                </a:solidFill>
              </a:rPr>
              <a:t>Студент ЧОУ «СТЭМИ» группа 127 ТиГ1: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Arial"/>
              <a:buNone/>
            </a:pPr>
            <a:r>
              <a:rPr lang="ru-RU" dirty="0">
                <a:solidFill>
                  <a:srgbClr val="92D050"/>
                </a:solidFill>
              </a:rPr>
              <a:t>Морозов Никита Валерьевич</a:t>
            </a: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Arial"/>
              <a:buNone/>
            </a:pPr>
            <a:r>
              <a:rPr lang="ru-RU" dirty="0">
                <a:solidFill>
                  <a:srgbClr val="92D050"/>
                </a:solidFill>
              </a:rPr>
              <a:t>Руководитель: Ситников Олег Николаевич</a:t>
            </a:r>
          </a:p>
        </p:txBody>
      </p:sp>
      <p:sp>
        <p:nvSpPr>
          <p:cNvPr id="102" name="Google Shape;102;p14"/>
          <p:cNvSpPr txBox="1"/>
          <p:nvPr/>
        </p:nvSpPr>
        <p:spPr>
          <a:xfrm>
            <a:off x="1908175" y="2060575"/>
            <a:ext cx="6049962" cy="71437"/>
          </a:xfrm>
          <a:prstGeom prst="rect">
            <a:avLst/>
          </a:prstGeom>
          <a:solidFill>
            <a:srgbClr val="3A73B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1835150" y="1268411"/>
            <a:ext cx="6049962" cy="101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0" i="0" u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БЕНЧМАРКИНГ</a:t>
            </a:r>
            <a:endParaRPr sz="4000" b="0" i="0" u="none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6E81ED2-309C-DDA6-363E-FFAAC10AF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27" y="3848779"/>
            <a:ext cx="4895850" cy="29194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1E2E3C8-314D-16E6-9684-1186CA526E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BACDED-CCFB-8CBC-EF03-D235E465AA53}"/>
              </a:ext>
            </a:extLst>
          </p:cNvPr>
          <p:cNvSpPr txBox="1"/>
          <p:nvPr/>
        </p:nvSpPr>
        <p:spPr>
          <a:xfrm>
            <a:off x="1" y="1"/>
            <a:ext cx="88011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/>
              <a:t>В современном гостиничном бизнесе считается, что исходной точкой в достижении эффективной деятельности гостиничного предприятия является</a:t>
            </a:r>
          </a:p>
          <a:p>
            <a:pPr algn="just"/>
            <a:r>
              <a:rPr lang="ru-RU" sz="2000" dirty="0"/>
              <a:t>определение его стратегического развития. Процесс стратегического управления включает:</a:t>
            </a:r>
          </a:p>
          <a:p>
            <a:pPr algn="just"/>
            <a:r>
              <a:rPr lang="ru-RU" sz="2000" dirty="0"/>
              <a:t>— установление миссии, формирующей сферу деятельности</a:t>
            </a:r>
          </a:p>
          <a:p>
            <a:pPr algn="just"/>
            <a:r>
              <a:rPr lang="ru-RU" sz="2000" dirty="0"/>
              <a:t>предприятия;</a:t>
            </a:r>
          </a:p>
          <a:p>
            <a:pPr algn="just"/>
            <a:r>
              <a:rPr lang="ru-RU" sz="2000" dirty="0"/>
              <a:t>— определение целей — желаемых результатов;</a:t>
            </a:r>
          </a:p>
          <a:p>
            <a:pPr algn="just"/>
            <a:r>
              <a:rPr lang="ru-RU" sz="2000" dirty="0"/>
              <a:t>— разработку стратегий, т.е. планирование действий, направленных на</a:t>
            </a:r>
          </a:p>
          <a:p>
            <a:pPr algn="just"/>
            <a:r>
              <a:rPr lang="ru-RU" sz="2000" dirty="0"/>
              <a:t>достижение поставленных целей;</a:t>
            </a:r>
          </a:p>
          <a:p>
            <a:pPr algn="just"/>
            <a:r>
              <a:rPr lang="ru-RU" sz="2000" dirty="0"/>
              <a:t>— реализацию стратегий;</a:t>
            </a:r>
          </a:p>
          <a:p>
            <a:pPr algn="just"/>
            <a:r>
              <a:rPr lang="ru-RU" sz="2000" dirty="0"/>
              <a:t>— оценку осуществления стратегии и внесение коррективов.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242F7F8-7688-1F8B-DFE1-BD2573309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" y="3665764"/>
            <a:ext cx="8988879" cy="319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4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CA30E13-7E4C-B8F4-4E32-BBE5152D68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FD6A47-496B-940A-9D27-4241B8068441}"/>
              </a:ext>
            </a:extLst>
          </p:cNvPr>
          <p:cNvSpPr txBox="1"/>
          <p:nvPr/>
        </p:nvSpPr>
        <p:spPr>
          <a:xfrm>
            <a:off x="1" y="2521059"/>
            <a:ext cx="90460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/>
              <a:t> Соответственно считаем, что к современным тенденциям в гостиничной индустрии относятся персонализация, сон и здоровье, Work-Life Balance. гибкие пространства, ставка на впечатления, рост доли ОТА в продажах отеля и рост популярности социальных сетей. Автоматизация гостиничного маркетинга и переход к бесконтактным услугам и конечно искусственный интеллект.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904855-BB1F-597F-E18D-F0D893E22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9143999" cy="3429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B5EBA9E-BF94-1FA4-84EA-A4B082F37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985" y="0"/>
            <a:ext cx="9192985" cy="260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31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36CD6C0-C8DC-93B6-5D93-4D3408999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26620B-82AF-296E-20D7-7789FAAFD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67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3DC31-7CD0-8763-FA23-00E2252E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07" y="250144"/>
            <a:ext cx="8229600" cy="1143000"/>
          </a:xfrm>
        </p:spPr>
        <p:txBody>
          <a:bodyPr/>
          <a:lstStyle/>
          <a:p>
            <a:r>
              <a:rPr lang="ru-RU" dirty="0"/>
              <a:t>Бенчмаркинг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676A3BF-AA89-F782-2D45-1B829EAFF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59329"/>
            <a:ext cx="8229600" cy="3175907"/>
          </a:xfrm>
        </p:spPr>
        <p:txBody>
          <a:bodyPr/>
          <a:lstStyle/>
          <a:p>
            <a:pPr algn="just"/>
            <a:r>
              <a:rPr lang="ru-RU" sz="1800" dirty="0">
                <a:solidFill>
                  <a:srgbClr val="92D050"/>
                </a:solidFill>
              </a:rPr>
              <a:t>(эталонное оценивание, англ. </a:t>
            </a:r>
            <a:r>
              <a:rPr lang="ru-RU" sz="1800" dirty="0" err="1">
                <a:solidFill>
                  <a:srgbClr val="92D050"/>
                </a:solidFill>
              </a:rPr>
              <a:t>benchmarking</a:t>
            </a:r>
            <a:r>
              <a:rPr lang="ru-RU" sz="1800" dirty="0">
                <a:solidFill>
                  <a:srgbClr val="92D050"/>
                </a:solidFill>
              </a:rPr>
              <a:t>) — сопоставительный анализ на основе эталонных показателей как процесс определения, понимания и адаптации имеющихся примеров эффективного функционирования предприятия с целью улучшения собственной работы. </a:t>
            </a:r>
          </a:p>
          <a:p>
            <a:pPr algn="just"/>
            <a:r>
              <a:rPr lang="ru-RU" sz="1800" dirty="0">
                <a:solidFill>
                  <a:srgbClr val="92D050"/>
                </a:solidFill>
              </a:rPr>
              <a:t>Поскольку в условиях жесткой конкуренции трудно удерживать лидирующие позиции,  необходимо постоянно проводить анализ бизнес-процессов, причин изменений в уровне эффективности компаний-лидеров и применять новые методы удержания гостиничного предприятия в конкурентной среде в противном случае любой бизнес-план по развитию гостиничного туризма приведет к банкротству.</a:t>
            </a:r>
          </a:p>
          <a:p>
            <a:pPr algn="just"/>
            <a:r>
              <a:rPr lang="ru-RU" sz="2400" dirty="0"/>
              <a:t>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9B8361F-DF4E-9461-4B68-F3D67BF40D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AA7F8D-468B-F1BB-AE93-3E73F75EB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491" y="4335236"/>
            <a:ext cx="6113009" cy="255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68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4400"/>
              <a:buFont typeface="Arial"/>
              <a:buNone/>
            </a:pPr>
            <a:r>
              <a:rPr lang="ru-RU" dirty="0"/>
              <a:t>для решения задачи нужно:</a:t>
            </a:r>
            <a:br>
              <a:rPr lang="ru-RU" dirty="0"/>
            </a:br>
            <a:endParaRPr dirty="0"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0" y="947057"/>
            <a:ext cx="9144000" cy="557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 оценить позицию предприятия на гостиничном рынке, колебания рынка в связи с изменениями объемов продаж;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уйти от субъективных оценок отельеров;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выявить просчеты в политике продаж;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связать результаты деятельности гостиничного предприятия рыночными трендами;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проанализировать влияние принятых управленческих решений на результаты деятельности предприятия;</a:t>
            </a:r>
          </a:p>
          <a:p>
            <a:pPr marL="342900" marR="0" lvl="0" indent="-34290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Font typeface="Noto Sans Symbols"/>
              <a:buChar char="⮚"/>
            </a:pPr>
            <a:r>
              <a:rPr lang="ru-RU" sz="1800" dirty="0">
                <a:solidFill>
                  <a:srgbClr val="92D050"/>
                </a:solidFill>
              </a:rPr>
              <a:t>- спрогнозировать динамику спроса с целью минимизации управленческих ошибок. </a:t>
            </a:r>
            <a:endParaRPr sz="1800" dirty="0">
              <a:solidFill>
                <a:srgbClr val="92D050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D53B181-8F87-A36C-AC2E-CA549AF05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7" y="3028950"/>
            <a:ext cx="7837714" cy="3829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4000"/>
              <a:buFont typeface="Arial"/>
              <a:buNone/>
            </a:pPr>
            <a:r>
              <a:rPr lang="ru-RU" dirty="0">
                <a:solidFill>
                  <a:srgbClr val="92D050"/>
                </a:solidFill>
              </a:rPr>
              <a:t>ключевые операционные метрики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457200" y="1417637"/>
            <a:ext cx="8229600" cy="5375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3200"/>
              <a:buFont typeface="Noto Sans Symbols"/>
              <a:buChar char="⮚"/>
            </a:pPr>
            <a:r>
              <a:rPr lang="ru-RU" sz="2400" dirty="0">
                <a:solidFill>
                  <a:srgbClr val="92D050"/>
                </a:solidFill>
              </a:rPr>
              <a:t> Бенчмаркинг является частью маркетинговых исследований и основой для планирования бизнес-процессов в контексте выбора стратегических направлений деятельности предприятия гостиничного сервиса является одним из самых востребованных инструментов управления, наиболее эффективным методом оценки экономического состояния предприятия, основанного на использовании опыта предприятий-лидеров, в том числе гостиничной индустрии. Единая система учета из которой следует унифицированный метрики дает возможность сравнения и оценки с другими отелями.</a:t>
            </a:r>
          </a:p>
          <a:p>
            <a:pPr marL="342900" marR="0" lvl="0" indent="-3429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3200"/>
              <a:buFont typeface="Noto Sans Symbols"/>
              <a:buChar char="⮚"/>
            </a:pPr>
            <a:r>
              <a:rPr lang="ru-RU" sz="2400" dirty="0">
                <a:solidFill>
                  <a:srgbClr val="92D050"/>
                </a:solidFill>
              </a:rPr>
              <a:t>KPI – </a:t>
            </a:r>
            <a:r>
              <a:rPr lang="ru-RU" sz="2400" dirty="0" err="1">
                <a:solidFill>
                  <a:srgbClr val="92D050"/>
                </a:solidFill>
              </a:rPr>
              <a:t>key</a:t>
            </a:r>
            <a:r>
              <a:rPr lang="ru-RU" sz="2400" dirty="0">
                <a:solidFill>
                  <a:srgbClr val="92D050"/>
                </a:solidFill>
              </a:rPr>
              <a:t> </a:t>
            </a:r>
            <a:r>
              <a:rPr lang="ru-RU" sz="2400" dirty="0" err="1">
                <a:solidFill>
                  <a:srgbClr val="92D050"/>
                </a:solidFill>
              </a:rPr>
              <a:t>performance</a:t>
            </a:r>
            <a:r>
              <a:rPr lang="ru-RU" sz="2400" dirty="0">
                <a:solidFill>
                  <a:srgbClr val="92D050"/>
                </a:solidFill>
              </a:rPr>
              <a:t> </a:t>
            </a:r>
            <a:r>
              <a:rPr lang="ru-RU" sz="2400" dirty="0" err="1">
                <a:solidFill>
                  <a:srgbClr val="92D050"/>
                </a:solidFill>
              </a:rPr>
              <a:t>indicators</a:t>
            </a:r>
            <a:r>
              <a:rPr lang="ru-RU" sz="2400" dirty="0">
                <a:solidFill>
                  <a:srgbClr val="92D050"/>
                </a:solidFill>
              </a:rPr>
              <a:t> - ключевые операционные метрики, характеризующие эффективность работы их шесть которыми должен оперировать управленец</a:t>
            </a:r>
            <a:endParaRPr sz="2400" dirty="0">
              <a:solidFill>
                <a:srgbClr val="92D05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468312" y="26987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4400"/>
              <a:buFont typeface="Arial"/>
              <a:buNone/>
            </a:pPr>
            <a:r>
              <a:rPr lang="ru-RU" dirty="0">
                <a:solidFill>
                  <a:srgbClr val="92D050"/>
                </a:solidFill>
              </a:rPr>
              <a:t>ключевые операционные метрики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468312" y="1412875"/>
            <a:ext cx="8229600" cy="517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endParaRPr lang="ru-RU" sz="1800" b="0" i="0" u="none" strike="noStrike" cap="none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en-US" sz="1800" dirty="0">
                <a:solidFill>
                  <a:srgbClr val="92D050"/>
                </a:solidFill>
              </a:rPr>
              <a:t>1)	Room Revenue — </a:t>
            </a:r>
            <a:r>
              <a:rPr lang="ru-RU" sz="1800" dirty="0">
                <a:solidFill>
                  <a:srgbClr val="92D050"/>
                </a:solidFill>
              </a:rPr>
              <a:t>выручка от продажи номерного фонда за вычетом питания.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ru-RU" sz="1800" dirty="0">
                <a:solidFill>
                  <a:srgbClr val="92D050"/>
                </a:solidFill>
              </a:rPr>
              <a:t>2)	</a:t>
            </a:r>
            <a:r>
              <a:rPr lang="en-US" sz="1800" dirty="0">
                <a:solidFill>
                  <a:srgbClr val="92D050"/>
                </a:solidFill>
              </a:rPr>
              <a:t>Occupancy (OCC) — </a:t>
            </a:r>
            <a:r>
              <a:rPr lang="ru-RU" sz="1800" dirty="0">
                <a:solidFill>
                  <a:srgbClr val="92D050"/>
                </a:solidFill>
              </a:rPr>
              <a:t>загрузка, занятость или заполняемость гостиницы.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ru-RU" sz="1800" dirty="0">
                <a:solidFill>
                  <a:srgbClr val="92D050"/>
                </a:solidFill>
              </a:rPr>
              <a:t>3)	</a:t>
            </a:r>
            <a:r>
              <a:rPr lang="en-US" sz="1800" dirty="0">
                <a:solidFill>
                  <a:srgbClr val="92D050"/>
                </a:solidFill>
              </a:rPr>
              <a:t>ADR (Average daily room rate) — </a:t>
            </a:r>
            <a:r>
              <a:rPr lang="ru-RU" sz="1800" dirty="0">
                <a:solidFill>
                  <a:srgbClr val="92D050"/>
                </a:solidFill>
              </a:rPr>
              <a:t>средняя цена за номер/ночь.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ru-RU" sz="1800" dirty="0">
                <a:solidFill>
                  <a:srgbClr val="92D050"/>
                </a:solidFill>
              </a:rPr>
              <a:t>4)	</a:t>
            </a:r>
            <a:r>
              <a:rPr lang="en-US" sz="1800" dirty="0">
                <a:solidFill>
                  <a:srgbClr val="92D050"/>
                </a:solidFill>
              </a:rPr>
              <a:t>RevPAR </a:t>
            </a:r>
            <a:r>
              <a:rPr lang="ru-RU" sz="1800" dirty="0">
                <a:solidFill>
                  <a:srgbClr val="92D050"/>
                </a:solidFill>
              </a:rPr>
              <a:t>или </a:t>
            </a:r>
            <a:r>
              <a:rPr lang="en-US" sz="1800" dirty="0">
                <a:solidFill>
                  <a:srgbClr val="92D050"/>
                </a:solidFill>
              </a:rPr>
              <a:t>Room Yield (Revenue per available room per day) — </a:t>
            </a:r>
            <a:r>
              <a:rPr lang="ru-RU" sz="1800" dirty="0">
                <a:solidFill>
                  <a:srgbClr val="92D050"/>
                </a:solidFill>
              </a:rPr>
              <a:t>выручка номерного фонда на один номер.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ru-RU" sz="1800" dirty="0">
                <a:solidFill>
                  <a:srgbClr val="92D050"/>
                </a:solidFill>
              </a:rPr>
              <a:t>5)	</a:t>
            </a:r>
            <a:r>
              <a:rPr lang="en-US" sz="1800" dirty="0">
                <a:solidFill>
                  <a:srgbClr val="92D050"/>
                </a:solidFill>
              </a:rPr>
              <a:t>Double Occupancy — </a:t>
            </a:r>
            <a:r>
              <a:rPr lang="ru-RU" sz="1800" dirty="0">
                <a:solidFill>
                  <a:srgbClr val="92D050"/>
                </a:solidFill>
              </a:rPr>
              <a:t>среднее количество гостей в номере.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ru-RU" sz="1800" dirty="0">
                <a:solidFill>
                  <a:srgbClr val="92D050"/>
                </a:solidFill>
              </a:rPr>
              <a:t>6)	</a:t>
            </a:r>
            <a:r>
              <a:rPr lang="en-US" sz="1800" dirty="0" err="1">
                <a:solidFill>
                  <a:srgbClr val="92D050"/>
                </a:solidFill>
              </a:rPr>
              <a:t>RevPAC</a:t>
            </a:r>
            <a:r>
              <a:rPr lang="en-US" sz="1800" dirty="0">
                <a:solidFill>
                  <a:srgbClr val="92D050"/>
                </a:solidFill>
              </a:rPr>
              <a:t> (Revenue per Available Customer) — </a:t>
            </a:r>
            <a:r>
              <a:rPr lang="ru-RU" sz="1800" dirty="0">
                <a:solidFill>
                  <a:srgbClr val="92D050"/>
                </a:solidFill>
              </a:rPr>
              <a:t>выручка номерного фонда на гостя в день (месяц/год).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Цель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бенчмаркинга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-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научиться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перенимать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опыт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других</a:t>
            </a:r>
            <a:r>
              <a:rPr lang="ru-RU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Задача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бенчмаркинга</a:t>
            </a:r>
            <a:endParaRPr sz="1800" dirty="0">
              <a:solidFill>
                <a:srgbClr val="92D050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понять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посредством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каких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конкретных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преимуществ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конкуренты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удерживают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лидирующие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позиции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800" dirty="0">
              <a:solidFill>
                <a:srgbClr val="92D050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отследить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динамику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совершенствования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отраслевых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лидеров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заимствовать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  и  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оперативно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внедрить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1800" b="0" i="0" u="none" strike="noStrike" cap="none" dirty="0" err="1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все</a:t>
            </a:r>
            <a:r>
              <a:rPr lang="en-US" sz="18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ru-RU" sz="1800" b="0" i="0" u="none" strike="noStrike" cap="none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897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4400"/>
              <a:buFont typeface="Arial"/>
              <a:buNone/>
            </a:pPr>
            <a:r>
              <a:rPr lang="ru-RU" sz="2400" dirty="0">
                <a:solidFill>
                  <a:srgbClr val="6600CC"/>
                </a:solidFill>
              </a:rPr>
              <a:t>Основные ошибки, выявленные по загрузки отлей</a:t>
            </a:r>
            <a:endParaRPr sz="24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90142B9-8C63-EAFA-B790-D93A29DCD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43" y="2618161"/>
            <a:ext cx="8523513" cy="3965203"/>
          </a:xfrm>
          <a:prstGeom prst="rect">
            <a:avLst/>
          </a:prstGeom>
        </p:spPr>
      </p:pic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0" y="1649186"/>
            <a:ext cx="9144000" cy="3616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00CC"/>
              </a:buClr>
              <a:buSzPts val="2400"/>
              <a:buNone/>
            </a:pPr>
            <a:r>
              <a:rPr lang="ru-RU" dirty="0">
                <a:solidFill>
                  <a:srgbClr val="92D050"/>
                </a:solidFill>
              </a:rPr>
              <a:t>Сюда относим основные показатели влияющие на эти факты </a:t>
            </a:r>
            <a:r>
              <a:rPr lang="ru-RU" dirty="0"/>
              <a:t>-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6D9FEE-22EC-167C-60A6-A92CBB03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>
                <a:solidFill>
                  <a:schemeClr val="accent6"/>
                </a:solidFill>
              </a:rPr>
              <a:t>Рыночные индексы выступают как индикаторы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55D830-CCBD-BA16-805A-4E6C9E818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2539093"/>
            <a:ext cx="8164286" cy="3526972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54015089-2E87-6665-D71B-38291B003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ru-RU" dirty="0"/>
              <a:t>   Это индексы загрузки средней цены и выручки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B9B280-256A-3037-0BE4-C5C2B86203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25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825" y="0"/>
            <a:ext cx="8893175" cy="652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1815B34-C6C7-7AA3-6F17-AD9F5CB503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56526B-1B57-63E4-413A-1843A9CFA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3" y="136526"/>
            <a:ext cx="9078687" cy="666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999187"/>
      </p:ext>
    </p:extLst>
  </p:cSld>
  <p:clrMapOvr>
    <a:masterClrMapping/>
  </p:clrMapOvr>
</p:sld>
</file>

<file path=ppt/theme/theme1.xml><?xml version="1.0" encoding="utf-8"?>
<a:theme xmlns:a="http://schemas.openxmlformats.org/drawingml/2006/main" name="Презимпрувмент">
  <a:themeElements>
    <a:clrScheme name="Оформление по умолчанию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567</Words>
  <Application>Microsoft Office PowerPoint</Application>
  <PresentationFormat>Экран (4:3)</PresentationFormat>
  <Paragraphs>53</Paragraphs>
  <Slides>12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Noto Sans Symbols</vt:lpstr>
      <vt:lpstr>Times New Roman</vt:lpstr>
      <vt:lpstr>Презимпрувмент</vt:lpstr>
      <vt:lpstr>  Стратегическое направление деятельности предприятия гостиничного сервиса для реализации бизнес-плана</vt:lpstr>
      <vt:lpstr>Бенчмаркинг </vt:lpstr>
      <vt:lpstr>для решения задачи нужно: </vt:lpstr>
      <vt:lpstr>ключевые операционные метрики</vt:lpstr>
      <vt:lpstr>ключевые операционные метрики</vt:lpstr>
      <vt:lpstr>Основные ошибки, выявленные по загрузки отлей</vt:lpstr>
      <vt:lpstr>Рыночные индексы выступают как индикаторы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Олег</cp:lastModifiedBy>
  <cp:revision>8</cp:revision>
  <dcterms:modified xsi:type="dcterms:W3CDTF">2024-10-30T05:02:59Z</dcterms:modified>
</cp:coreProperties>
</file>